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2" r:id="rId2"/>
    <p:sldId id="321" r:id="rId3"/>
    <p:sldId id="328" r:id="rId4"/>
    <p:sldId id="329" r:id="rId5"/>
    <p:sldId id="331" r:id="rId6"/>
    <p:sldId id="323" r:id="rId7"/>
    <p:sldId id="324" r:id="rId8"/>
    <p:sldId id="325" r:id="rId9"/>
    <p:sldId id="326" r:id="rId10"/>
    <p:sldId id="327" r:id="rId11"/>
    <p:sldId id="330" r:id="rId12"/>
    <p:sldId id="332" r:id="rId13"/>
    <p:sldId id="297" r:id="rId14"/>
  </p:sldIdLst>
  <p:sldSz cx="12190413" cy="6859588"/>
  <p:notesSz cx="6858000" cy="9144000"/>
  <p:embeddedFontLst>
    <p:embeddedFont>
      <p:font typeface="굴림체" panose="020B0609000101010101" pitchFamily="49" charset="-127"/>
      <p:regular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Noto Sans" panose="020B050204050402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E3F17-8754-4245-B5F7-DE9AC4EBA799}" v="7" dt="2024-01-23T11:54:01.33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792" autoAdjust="0"/>
  </p:normalViewPr>
  <p:slideViewPr>
    <p:cSldViewPr>
      <p:cViewPr varScale="1">
        <p:scale>
          <a:sx n="95" d="100"/>
          <a:sy n="95" d="100"/>
        </p:scale>
        <p:origin x="822" y="90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J. Hiatt" userId="62c052a8-a5fa-4e28-a906-be94d957dcdc" providerId="ADAL" clId="{2DBE3F17-8754-4245-B5F7-DE9AC4EBA799}"/>
    <pc:docChg chg="custSel addSld delSld modSld sldOrd">
      <pc:chgData name="Joshua J. Hiatt" userId="62c052a8-a5fa-4e28-a906-be94d957dcdc" providerId="ADAL" clId="{2DBE3F17-8754-4245-B5F7-DE9AC4EBA799}" dt="2024-01-23T11:54:09.696" v="188" actId="1076"/>
      <pc:docMkLst>
        <pc:docMk/>
      </pc:docMkLst>
      <pc:sldChg chg="modSp mod">
        <pc:chgData name="Joshua J. Hiatt" userId="62c052a8-a5fa-4e28-a906-be94d957dcdc" providerId="ADAL" clId="{2DBE3F17-8754-4245-B5F7-DE9AC4EBA799}" dt="2024-01-22T20:43:05.648" v="32" actId="403"/>
        <pc:sldMkLst>
          <pc:docMk/>
          <pc:sldMk cId="0" sldId="322"/>
        </pc:sldMkLst>
        <pc:spChg chg="mod">
          <ac:chgData name="Joshua J. Hiatt" userId="62c052a8-a5fa-4e28-a906-be94d957dcdc" providerId="ADAL" clId="{2DBE3F17-8754-4245-B5F7-DE9AC4EBA799}" dt="2024-01-22T20:43:05.648" v="32" actId="403"/>
          <ac:spMkLst>
            <pc:docMk/>
            <pc:sldMk cId="0" sldId="322"/>
            <ac:spMk id="3" creationId="{238BD2BE-6169-874F-DBE1-804B7D3AB80B}"/>
          </ac:spMkLst>
        </pc:spChg>
      </pc:sldChg>
      <pc:sldChg chg="modSp mod">
        <pc:chgData name="Joshua J. Hiatt" userId="62c052a8-a5fa-4e28-a906-be94d957dcdc" providerId="ADAL" clId="{2DBE3F17-8754-4245-B5F7-DE9AC4EBA799}" dt="2024-01-22T20:43:47.620" v="35" actId="20577"/>
        <pc:sldMkLst>
          <pc:docMk/>
          <pc:sldMk cId="1465464643" sldId="325"/>
        </pc:sldMkLst>
        <pc:spChg chg="mod">
          <ac:chgData name="Joshua J. Hiatt" userId="62c052a8-a5fa-4e28-a906-be94d957dcdc" providerId="ADAL" clId="{2DBE3F17-8754-4245-B5F7-DE9AC4EBA799}" dt="2024-01-22T20:43:47.620" v="35" actId="20577"/>
          <ac:spMkLst>
            <pc:docMk/>
            <pc:sldMk cId="1465464643" sldId="325"/>
            <ac:spMk id="3" creationId="{B3561F51-2383-DB0A-CEEB-877FE741464A}"/>
          </ac:spMkLst>
        </pc:spChg>
      </pc:sldChg>
      <pc:sldChg chg="modSp mod">
        <pc:chgData name="Joshua J. Hiatt" userId="62c052a8-a5fa-4e28-a906-be94d957dcdc" providerId="ADAL" clId="{2DBE3F17-8754-4245-B5F7-DE9AC4EBA799}" dt="2024-01-22T20:42:11.725" v="26" actId="403"/>
        <pc:sldMkLst>
          <pc:docMk/>
          <pc:sldMk cId="308537394" sldId="327"/>
        </pc:sldMkLst>
        <pc:spChg chg="mod">
          <ac:chgData name="Joshua J. Hiatt" userId="62c052a8-a5fa-4e28-a906-be94d957dcdc" providerId="ADAL" clId="{2DBE3F17-8754-4245-B5F7-DE9AC4EBA799}" dt="2024-01-22T20:42:11.725" v="26" actId="403"/>
          <ac:spMkLst>
            <pc:docMk/>
            <pc:sldMk cId="308537394" sldId="327"/>
            <ac:spMk id="4" creationId="{6BD9FD19-8442-47C4-292E-E3043AD85DD5}"/>
          </ac:spMkLst>
        </pc:spChg>
      </pc:sldChg>
      <pc:sldChg chg="delSp modSp mod">
        <pc:chgData name="Joshua J. Hiatt" userId="62c052a8-a5fa-4e28-a906-be94d957dcdc" providerId="ADAL" clId="{2DBE3F17-8754-4245-B5F7-DE9AC4EBA799}" dt="2024-01-22T20:40:39.167" v="1" actId="478"/>
        <pc:sldMkLst>
          <pc:docMk/>
          <pc:sldMk cId="3726884165" sldId="328"/>
        </pc:sldMkLst>
        <pc:spChg chg="del mod">
          <ac:chgData name="Joshua J. Hiatt" userId="62c052a8-a5fa-4e28-a906-be94d957dcdc" providerId="ADAL" clId="{2DBE3F17-8754-4245-B5F7-DE9AC4EBA799}" dt="2024-01-22T20:40:39.167" v="1" actId="478"/>
          <ac:spMkLst>
            <pc:docMk/>
            <pc:sldMk cId="3726884165" sldId="328"/>
            <ac:spMk id="4" creationId="{93809813-3E40-06C6-15ED-8702E9204FF3}"/>
          </ac:spMkLst>
        </pc:spChg>
      </pc:sldChg>
      <pc:sldChg chg="addSp modSp mod">
        <pc:chgData name="Joshua J. Hiatt" userId="62c052a8-a5fa-4e28-a906-be94d957dcdc" providerId="ADAL" clId="{2DBE3F17-8754-4245-B5F7-DE9AC4EBA799}" dt="2024-01-22T20:40:56.104" v="7" actId="14100"/>
        <pc:sldMkLst>
          <pc:docMk/>
          <pc:sldMk cId="4150724913" sldId="329"/>
        </pc:sldMkLst>
        <pc:spChg chg="add mod">
          <ac:chgData name="Joshua J. Hiatt" userId="62c052a8-a5fa-4e28-a906-be94d957dcdc" providerId="ADAL" clId="{2DBE3F17-8754-4245-B5F7-DE9AC4EBA799}" dt="2024-01-22T20:40:56.104" v="7" actId="14100"/>
          <ac:spMkLst>
            <pc:docMk/>
            <pc:sldMk cId="4150724913" sldId="329"/>
            <ac:spMk id="9" creationId="{C16996B4-D9E1-2A2A-287E-56C0AC2E419C}"/>
          </ac:spMkLst>
        </pc:spChg>
      </pc:sldChg>
      <pc:sldChg chg="addSp delSp modSp mod">
        <pc:chgData name="Joshua J. Hiatt" userId="62c052a8-a5fa-4e28-a906-be94d957dcdc" providerId="ADAL" clId="{2DBE3F17-8754-4245-B5F7-DE9AC4EBA799}" dt="2024-01-23T11:53:58.720" v="184" actId="1076"/>
        <pc:sldMkLst>
          <pc:docMk/>
          <pc:sldMk cId="3277375482" sldId="330"/>
        </pc:sldMkLst>
        <pc:spChg chg="mod">
          <ac:chgData name="Joshua J. Hiatt" userId="62c052a8-a5fa-4e28-a906-be94d957dcdc" providerId="ADAL" clId="{2DBE3F17-8754-4245-B5F7-DE9AC4EBA799}" dt="2024-01-23T11:44:07.694" v="41" actId="20577"/>
          <ac:spMkLst>
            <pc:docMk/>
            <pc:sldMk cId="3277375482" sldId="330"/>
            <ac:spMk id="3" creationId="{02C75D39-3EDD-A11B-354E-4100F5999D0D}"/>
          </ac:spMkLst>
        </pc:spChg>
        <pc:picChg chg="del">
          <ac:chgData name="Joshua J. Hiatt" userId="62c052a8-a5fa-4e28-a906-be94d957dcdc" providerId="ADAL" clId="{2DBE3F17-8754-4245-B5F7-DE9AC4EBA799}" dt="2024-01-23T11:44:10.544" v="42" actId="478"/>
          <ac:picMkLst>
            <pc:docMk/>
            <pc:sldMk cId="3277375482" sldId="330"/>
            <ac:picMk id="4" creationId="{F49D5975-0E3D-D88D-02F6-D8DCDA2C7A84}"/>
          </ac:picMkLst>
        </pc:picChg>
        <pc:picChg chg="del">
          <ac:chgData name="Joshua J. Hiatt" userId="62c052a8-a5fa-4e28-a906-be94d957dcdc" providerId="ADAL" clId="{2DBE3F17-8754-4245-B5F7-DE9AC4EBA799}" dt="2024-01-23T11:44:50.270" v="48" actId="478"/>
          <ac:picMkLst>
            <pc:docMk/>
            <pc:sldMk cId="3277375482" sldId="330"/>
            <ac:picMk id="5" creationId="{48980139-A11E-DDE4-1075-64A92104F081}"/>
          </ac:picMkLst>
        </pc:picChg>
        <pc:picChg chg="add mod">
          <ac:chgData name="Joshua J. Hiatt" userId="62c052a8-a5fa-4e28-a906-be94d957dcdc" providerId="ADAL" clId="{2DBE3F17-8754-4245-B5F7-DE9AC4EBA799}" dt="2024-01-23T11:53:58.720" v="184" actId="1076"/>
          <ac:picMkLst>
            <pc:docMk/>
            <pc:sldMk cId="3277375482" sldId="330"/>
            <ac:picMk id="7" creationId="{C41398A4-083A-E278-CE6C-53CB5F5D36A8}"/>
          </ac:picMkLst>
        </pc:picChg>
        <pc:picChg chg="add del mod">
          <ac:chgData name="Joshua J. Hiatt" userId="62c052a8-a5fa-4e28-a906-be94d957dcdc" providerId="ADAL" clId="{2DBE3F17-8754-4245-B5F7-DE9AC4EBA799}" dt="2024-01-23T11:53:52.978" v="183" actId="21"/>
          <ac:picMkLst>
            <pc:docMk/>
            <pc:sldMk cId="3277375482" sldId="330"/>
            <ac:picMk id="9" creationId="{2BC9AE10-0B5E-E0CF-7F09-CE475060000E}"/>
          </ac:picMkLst>
        </pc:picChg>
      </pc:sldChg>
      <pc:sldChg chg="new del">
        <pc:chgData name="Joshua J. Hiatt" userId="62c052a8-a5fa-4e28-a906-be94d957dcdc" providerId="ADAL" clId="{2DBE3F17-8754-4245-B5F7-DE9AC4EBA799}" dt="2024-01-23T11:46:18.697" v="56" actId="47"/>
        <pc:sldMkLst>
          <pc:docMk/>
          <pc:sldMk cId="1435698288" sldId="332"/>
        </pc:sldMkLst>
      </pc:sldChg>
      <pc:sldChg chg="addSp modSp new mod ord">
        <pc:chgData name="Joshua J. Hiatt" userId="62c052a8-a5fa-4e28-a906-be94d957dcdc" providerId="ADAL" clId="{2DBE3F17-8754-4245-B5F7-DE9AC4EBA799}" dt="2024-01-23T11:54:09.696" v="188" actId="1076"/>
        <pc:sldMkLst>
          <pc:docMk/>
          <pc:sldMk cId="3894445373" sldId="332"/>
        </pc:sldMkLst>
        <pc:spChg chg="add mod">
          <ac:chgData name="Joshua J. Hiatt" userId="62c052a8-a5fa-4e28-a906-be94d957dcdc" providerId="ADAL" clId="{2DBE3F17-8754-4245-B5F7-DE9AC4EBA799}" dt="2024-01-23T11:46:45.526" v="84" actId="20577"/>
          <ac:spMkLst>
            <pc:docMk/>
            <pc:sldMk cId="3894445373" sldId="332"/>
            <ac:spMk id="2" creationId="{802EF9B3-FED0-2FA2-CF11-1858CCA29B19}"/>
          </ac:spMkLst>
        </pc:spChg>
        <pc:spChg chg="add mod">
          <ac:chgData name="Joshua J. Hiatt" userId="62c052a8-a5fa-4e28-a906-be94d957dcdc" providerId="ADAL" clId="{2DBE3F17-8754-4245-B5F7-DE9AC4EBA799}" dt="2024-01-23T11:52:16.445" v="181" actId="20577"/>
          <ac:spMkLst>
            <pc:docMk/>
            <pc:sldMk cId="3894445373" sldId="332"/>
            <ac:spMk id="3" creationId="{7137C56A-B907-2356-68DD-D5896F218DB8}"/>
          </ac:spMkLst>
        </pc:spChg>
        <pc:picChg chg="add mod modCrop">
          <ac:chgData name="Joshua J. Hiatt" userId="62c052a8-a5fa-4e28-a906-be94d957dcdc" providerId="ADAL" clId="{2DBE3F17-8754-4245-B5F7-DE9AC4EBA799}" dt="2024-01-23T11:49:17.576" v="156" actId="1076"/>
          <ac:picMkLst>
            <pc:docMk/>
            <pc:sldMk cId="3894445373" sldId="332"/>
            <ac:picMk id="5" creationId="{C6481658-EFCA-F0B6-E312-66F01335A13D}"/>
          </ac:picMkLst>
        </pc:picChg>
        <pc:picChg chg="add mod">
          <ac:chgData name="Joshua J. Hiatt" userId="62c052a8-a5fa-4e28-a906-be94d957dcdc" providerId="ADAL" clId="{2DBE3F17-8754-4245-B5F7-DE9AC4EBA799}" dt="2024-01-23T11:52:20.244" v="182" actId="1076"/>
          <ac:picMkLst>
            <pc:docMk/>
            <pc:sldMk cId="3894445373" sldId="332"/>
            <ac:picMk id="7" creationId="{B83A287C-DD73-D7BD-8835-8130E4494D03}"/>
          </ac:picMkLst>
        </pc:picChg>
        <pc:picChg chg="add mod">
          <ac:chgData name="Joshua J. Hiatt" userId="62c052a8-a5fa-4e28-a906-be94d957dcdc" providerId="ADAL" clId="{2DBE3F17-8754-4245-B5F7-DE9AC4EBA799}" dt="2024-01-23T11:54:09.696" v="188" actId="1076"/>
          <ac:picMkLst>
            <pc:docMk/>
            <pc:sldMk cId="3894445373" sldId="332"/>
            <ac:picMk id="8" creationId="{1F7CEF9A-4BDC-5E53-FCCE-2CD3B941879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static/data/us-cities/1.77/basic/simplemaps_uscities_basicv1.77.zip" TargetMode="External"/><Relationship Id="rId2" Type="http://schemas.openxmlformats.org/officeDocument/2006/relationships/hyperlink" Target="https://www.kaggle.com/datasets/cid007/pizza-restaurants-u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kaggle.com/datasets/asaniczka/us-cost-of-living-dataset-3171-counti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2277666"/>
            <a:ext cx="5415634" cy="2045207"/>
          </a:xfrm>
        </p:spPr>
        <p:txBody>
          <a:bodyPr/>
          <a:lstStyle/>
          <a:p>
            <a:r>
              <a:rPr lang="en-US" altLang="ko-KR" dirty="0"/>
              <a:t>Colorado Pizza Project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38BD2BE-6169-874F-DBE1-804B7D3AB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4000" y="4673276"/>
            <a:ext cx="5415634" cy="811138"/>
          </a:xfrm>
        </p:spPr>
        <p:txBody>
          <a:bodyPr/>
          <a:lstStyle/>
          <a:p>
            <a:r>
              <a:rPr lang="en-US" sz="2800" dirty="0"/>
              <a:t>By Joshua Hiatt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61F51-2383-DB0A-CEEB-877FE741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Feature Engineering and Processing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D9FD19-8442-47C4-292E-E3043AD8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6" y="2097646"/>
            <a:ext cx="9937104" cy="334837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chemeClr val="bg1"/>
                </a:solidFill>
              </a:rPr>
              <a:t>Split</a:t>
            </a:r>
            <a:r>
              <a:rPr lang="en-US" altLang="ko-KR" sz="2800" dirty="0">
                <a:solidFill>
                  <a:schemeClr val="bg1"/>
                </a:solidFill>
              </a:rPr>
              <a:t> Menu Item Column into </a:t>
            </a:r>
            <a:r>
              <a:rPr lang="en-US" altLang="ko-KR" sz="3500" b="1" dirty="0">
                <a:solidFill>
                  <a:schemeClr val="bg1"/>
                </a:solidFill>
              </a:rPr>
              <a:t>Individual Words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600" b="1" dirty="0">
                <a:solidFill>
                  <a:schemeClr val="bg1"/>
                </a:solidFill>
              </a:rPr>
              <a:t>One Hot Encoded </a:t>
            </a:r>
            <a:r>
              <a:rPr lang="en-US" altLang="ko-KR" sz="2800" dirty="0">
                <a:solidFill>
                  <a:schemeClr val="bg1"/>
                </a:solidFill>
              </a:rPr>
              <a:t>Menu Item Words and Categorical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</a:rPr>
              <a:t>Applied </a:t>
            </a:r>
            <a:r>
              <a:rPr lang="en-US" altLang="ko-KR" sz="3500" b="1" dirty="0">
                <a:solidFill>
                  <a:schemeClr val="bg1"/>
                </a:solidFill>
              </a:rPr>
              <a:t>Standard Scaler </a:t>
            </a:r>
            <a:r>
              <a:rPr lang="en-US" altLang="ko-KR" sz="2800" dirty="0">
                <a:solidFill>
                  <a:schemeClr val="bg1"/>
                </a:solidFill>
              </a:rPr>
              <a:t>to Numerical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</a:rPr>
              <a:t>New Dataframe Shape was 4,948 Columns and 9002 rows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500" b="1" dirty="0">
                <a:solidFill>
                  <a:schemeClr val="bg1"/>
                </a:solidFill>
              </a:rPr>
              <a:t>Bootstrapped</a:t>
            </a:r>
            <a:r>
              <a:rPr lang="en-US" altLang="ko-KR" sz="2800" dirty="0">
                <a:solidFill>
                  <a:schemeClr val="bg1"/>
                </a:solidFill>
              </a:rPr>
              <a:t> Dataframe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</a:rPr>
              <a:t>Split Dataframe into </a:t>
            </a:r>
            <a:r>
              <a:rPr lang="en-US" altLang="ko-KR" sz="3500" b="1" dirty="0">
                <a:solidFill>
                  <a:schemeClr val="bg1"/>
                </a:solidFill>
              </a:rPr>
              <a:t>Train and Test Sets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3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B8E94-86B7-FA99-AF00-C90CEC319C22}"/>
              </a:ext>
            </a:extLst>
          </p:cNvPr>
          <p:cNvSpPr txBox="1">
            <a:spLocks/>
          </p:cNvSpPr>
          <p:nvPr/>
        </p:nvSpPr>
        <p:spPr>
          <a:xfrm>
            <a:off x="609520" y="254777"/>
            <a:ext cx="10971373" cy="798753"/>
          </a:xfrm>
          <a:prstGeom prst="rect">
            <a:avLst/>
          </a:prstGeom>
        </p:spPr>
        <p:txBody>
          <a:bodyPr/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Models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2C75D39-3EDD-A11B-354E-4100F5999D0D}"/>
              </a:ext>
            </a:extLst>
          </p:cNvPr>
          <p:cNvSpPr txBox="1">
            <a:spLocks/>
          </p:cNvSpPr>
          <p:nvPr/>
        </p:nvSpPr>
        <p:spPr>
          <a:xfrm>
            <a:off x="478582" y="1629594"/>
            <a:ext cx="8352928" cy="3348372"/>
          </a:xfrm>
          <a:prstGeom prst="rect">
            <a:avLst/>
          </a:prstGeom>
        </p:spPr>
        <p:txBody>
          <a:bodyPr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XGBoost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– Test R2: 0.595 / Test MAE $2.12</a:t>
            </a:r>
          </a:p>
          <a:p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Random Forest Regressor – Test R2: 0.65 / Test MAE $2.35</a:t>
            </a:r>
          </a:p>
          <a:p>
            <a:r>
              <a:rPr lang="en-US" sz="2800" b="1" i="1" dirty="0">
                <a:solidFill>
                  <a:schemeClr val="bg1"/>
                </a:solidFill>
                <a:latin typeface="+mj-lt"/>
              </a:rPr>
              <a:t>AdaBoost – Test R2: 0.69 / Test MAE $1.81</a:t>
            </a:r>
          </a:p>
          <a:p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Automated Feature Engineered – Test R2: 0.72 / Test MAE $2.07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 descr="A graph of blue dots and a dotted line&#10;&#10;Description automatically generated">
            <a:extLst>
              <a:ext uri="{FF2B5EF4-FFF2-40B4-BE49-F238E27FC236}">
                <a16:creationId xmlns:a16="http://schemas.microsoft.com/office/drawing/2014/main" id="{C41398A4-083A-E278-CE6C-53CB5F5D3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66" y="3439716"/>
            <a:ext cx="3460581" cy="26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7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EF9B3-FED0-2FA2-CF11-1858CCA29B19}"/>
              </a:ext>
            </a:extLst>
          </p:cNvPr>
          <p:cNvSpPr txBox="1">
            <a:spLocks/>
          </p:cNvSpPr>
          <p:nvPr/>
        </p:nvSpPr>
        <p:spPr>
          <a:xfrm>
            <a:off x="609520" y="254777"/>
            <a:ext cx="10971373" cy="798753"/>
          </a:xfrm>
          <a:prstGeom prst="rect">
            <a:avLst/>
          </a:prstGeom>
        </p:spPr>
        <p:txBody>
          <a:bodyPr/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Sample Prediction 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7137C56A-B907-2356-68DD-D5896F218DB8}"/>
              </a:ext>
            </a:extLst>
          </p:cNvPr>
          <p:cNvSpPr txBox="1">
            <a:spLocks/>
          </p:cNvSpPr>
          <p:nvPr/>
        </p:nvSpPr>
        <p:spPr>
          <a:xfrm>
            <a:off x="1702718" y="1269554"/>
            <a:ext cx="10022189" cy="2664296"/>
          </a:xfrm>
          <a:prstGeom prst="rect">
            <a:avLst/>
          </a:prstGeom>
        </p:spPr>
        <p:txBody>
          <a:bodyPr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chemeClr val="bg1"/>
                </a:solidFill>
                <a:latin typeface="+mj-lt"/>
              </a:rPr>
              <a:t>New Row For Prediction Inserted into the Test Set:</a:t>
            </a:r>
          </a:p>
          <a:p>
            <a:endParaRPr lang="en-US" sz="2800" b="1" i="1" dirty="0">
              <a:solidFill>
                <a:schemeClr val="bg1"/>
              </a:solidFill>
              <a:latin typeface="+mj-lt"/>
            </a:endParaRPr>
          </a:p>
          <a:p>
            <a:endParaRPr lang="en-US" sz="2800" b="1" i="1" dirty="0">
              <a:solidFill>
                <a:schemeClr val="bg1"/>
              </a:solidFill>
              <a:latin typeface="+mj-lt"/>
            </a:endParaRPr>
          </a:p>
          <a:p>
            <a:r>
              <a:rPr lang="en-US" sz="2800" b="1" i="1" dirty="0">
                <a:solidFill>
                  <a:schemeClr val="bg1"/>
                </a:solidFill>
                <a:latin typeface="+mj-lt"/>
              </a:rPr>
              <a:t>Model Prediction: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81658-EFCA-F0B6-E312-66F01335A1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t="28807"/>
          <a:stretch/>
        </p:blipFill>
        <p:spPr>
          <a:xfrm>
            <a:off x="2638822" y="1906132"/>
            <a:ext cx="6741286" cy="725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A287C-DD73-D7BD-8835-8130E449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58" y="2803997"/>
            <a:ext cx="2294589" cy="125159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F7CEF9A-4BDC-5E53-FCCE-2CD3B9418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50" y="2803997"/>
            <a:ext cx="3032021" cy="36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622" y="2097646"/>
            <a:ext cx="10022189" cy="2664296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3600" b="1" dirty="0">
                <a:solidFill>
                  <a:schemeClr val="bg1"/>
                </a:solidFill>
              </a:rPr>
              <a:t>Find an Underserved Colorado Community with a Population of 100,000 or More w/o a local Pizzeria.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600" b="1" dirty="0">
                <a:solidFill>
                  <a:schemeClr val="bg1"/>
                </a:solidFill>
              </a:rPr>
              <a:t>Recommend Local Favorites.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600" b="1" dirty="0">
                <a:solidFill>
                  <a:schemeClr val="bg1"/>
                </a:solidFill>
              </a:rPr>
              <a:t>Create a Model to Predict Accurate Menu Pricing.</a:t>
            </a:r>
            <a:endParaRPr lang="ko-KR" altLang="en-US" sz="36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Problem Statement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72194968-1764-6C54-B6DE-B2D0EB38E6CB}"/>
              </a:ext>
            </a:extLst>
          </p:cNvPr>
          <p:cNvSpPr txBox="1">
            <a:spLocks/>
          </p:cNvSpPr>
          <p:nvPr/>
        </p:nvSpPr>
        <p:spPr>
          <a:xfrm>
            <a:off x="478583" y="1341562"/>
            <a:ext cx="7344816" cy="2664296"/>
          </a:xfrm>
          <a:prstGeom prst="rect">
            <a:avLst/>
          </a:prstGeom>
        </p:spPr>
        <p:txBody>
          <a:bodyPr/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  <a:latin typeface="+mj-lt"/>
              </a:rPr>
              <a:t>Pizza Data: </a:t>
            </a:r>
            <a:r>
              <a:rPr lang="en-US" sz="1800" u="sng" kern="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https://www.kaggle.com/datasets/cid007/pizza-restaurants-us</a:t>
            </a:r>
            <a:endParaRPr lang="en-US" sz="1800" u="sng" kern="0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US" sz="2800" i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City Data: </a:t>
            </a:r>
            <a:r>
              <a:rPr lang="en-US" sz="1800" u="sng" kern="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https://simplemaps.com/static/data/us-cities/1.77/basic/simplemaps_uscities_basicv1.77.zip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i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County Demographic Data: </a:t>
            </a:r>
            <a:r>
              <a:rPr lang="en-US" sz="1800" u="sng" kern="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https://www.kaggle.com/datasets/asaniczka/us-cost-of-living-dataset-3171-counties</a:t>
            </a:r>
            <a:endParaRPr lang="en-US" sz="1800" u="sng" kern="0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1800" u="sng" kern="0" dirty="0">
              <a:solidFill>
                <a:srgbClr val="0563C1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A3639F-372A-B99D-256B-0E66E78F87AC}"/>
              </a:ext>
            </a:extLst>
          </p:cNvPr>
          <p:cNvSpPr txBox="1">
            <a:spLocks/>
          </p:cNvSpPr>
          <p:nvPr/>
        </p:nvSpPr>
        <p:spPr>
          <a:xfrm>
            <a:off x="609520" y="254777"/>
            <a:ext cx="10971373" cy="798753"/>
          </a:xfrm>
          <a:prstGeom prst="rect">
            <a:avLst/>
          </a:prstGeom>
        </p:spPr>
        <p:txBody>
          <a:bodyPr/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Data Sets</a:t>
            </a:r>
          </a:p>
        </p:txBody>
      </p:sp>
    </p:spTree>
    <p:extLst>
      <p:ext uri="{BB962C8B-B14F-4D97-AF65-F5344CB8AC3E}">
        <p14:creationId xmlns:p14="http://schemas.microsoft.com/office/powerpoint/2010/main" val="372688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text boxes&#10;&#10;Description automatically generated with medium confidence">
            <a:extLst>
              <a:ext uri="{FF2B5EF4-FFF2-40B4-BE49-F238E27FC236}">
                <a16:creationId xmlns:a16="http://schemas.microsoft.com/office/drawing/2014/main" id="{AD5F4ED1-BE31-00EF-527A-45DCD1FA5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1125538"/>
            <a:ext cx="10127654" cy="211184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D4DF18-CC61-EB10-64FD-33FDAC1A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20" y="3357786"/>
            <a:ext cx="2257740" cy="300079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F7AFAAC-4C27-040E-D03D-A6F3D8F00AAA}"/>
              </a:ext>
            </a:extLst>
          </p:cNvPr>
          <p:cNvSpPr txBox="1">
            <a:spLocks/>
          </p:cNvSpPr>
          <p:nvPr/>
        </p:nvSpPr>
        <p:spPr>
          <a:xfrm>
            <a:off x="609520" y="254777"/>
            <a:ext cx="10971373" cy="798753"/>
          </a:xfrm>
          <a:prstGeom prst="rect">
            <a:avLst/>
          </a:prstGeom>
        </p:spPr>
        <p:txBody>
          <a:bodyPr/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Dataframe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996B4-D9E1-2A2A-287E-56C0AC2E419C}"/>
              </a:ext>
            </a:extLst>
          </p:cNvPr>
          <p:cNvSpPr txBox="1"/>
          <p:nvPr/>
        </p:nvSpPr>
        <p:spPr>
          <a:xfrm>
            <a:off x="1126654" y="3717826"/>
            <a:ext cx="65527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Merged/Cleansed Dataframe: 21 Columns and 9002 Observations</a:t>
            </a:r>
            <a:endParaRPr lang="en-US" sz="1800" b="1" kern="0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72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5646AF-3A15-ED19-655B-F919D14A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Location</a:t>
            </a:r>
            <a:endParaRPr lang="en-US" dirty="0"/>
          </a:p>
        </p:txBody>
      </p:sp>
      <p:pic>
        <p:nvPicPr>
          <p:cNvPr id="4" name="Picture 3" descr="A map of a restaurant&#10;&#10;Description automatically generated">
            <a:extLst>
              <a:ext uri="{FF2B5EF4-FFF2-40B4-BE49-F238E27FC236}">
                <a16:creationId xmlns:a16="http://schemas.microsoft.com/office/drawing/2014/main" id="{5266F065-EDC5-C56E-B9DB-161F50395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5" y="909514"/>
            <a:ext cx="10280402" cy="56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5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61F51-2383-DB0A-CEEB-877FE741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 Favorites</a:t>
            </a:r>
          </a:p>
        </p:txBody>
      </p:sp>
      <p:pic>
        <p:nvPicPr>
          <p:cNvPr id="4" name="Picture 3" descr="A bar graph with different colored bars&#10;&#10;Description automatically generated">
            <a:extLst>
              <a:ext uri="{FF2B5EF4-FFF2-40B4-BE49-F238E27FC236}">
                <a16:creationId xmlns:a16="http://schemas.microsoft.com/office/drawing/2014/main" id="{EEE72B9E-16E7-49A0-24C2-6FB804397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06" y="981522"/>
            <a:ext cx="7362252" cy="5425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54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61F51-2383-DB0A-CEEB-877FE741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 Town Favorites</a:t>
            </a:r>
          </a:p>
        </p:txBody>
      </p:sp>
      <p:pic>
        <p:nvPicPr>
          <p:cNvPr id="2" name="Picture 1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CC467EB-7592-5158-5E54-9B60FB279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8" y="2088867"/>
            <a:ext cx="11117055" cy="2236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01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61F51-2383-DB0A-CEEB-877FE741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Pizza Topping Correlations </a:t>
            </a:r>
            <a:r>
              <a:rPr lang="en-US" sz="3200"/>
              <a:t>by US Town</a:t>
            </a:r>
            <a:endParaRPr lang="en-US" sz="3200" dirty="0"/>
          </a:p>
        </p:txBody>
      </p:sp>
      <p:pic>
        <p:nvPicPr>
          <p:cNvPr id="4" name="Picture 3" descr="A colorful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190502CB-E38B-D967-B514-0E51ED53B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76" y="1413570"/>
            <a:ext cx="5834459" cy="4405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464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61F51-2383-DB0A-CEEB-877FE741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Feature Engineering</a:t>
            </a:r>
          </a:p>
        </p:txBody>
      </p:sp>
      <p:pic>
        <p:nvPicPr>
          <p:cNvPr id="2" name="Picture 1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576BA5D4-0599-492B-32D9-FE81C10B2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82" y="1122006"/>
            <a:ext cx="7220272" cy="4273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792FF-0892-12B1-98BD-DFA7FA553988}"/>
              </a:ext>
            </a:extLst>
          </p:cNvPr>
          <p:cNvSpPr txBox="1"/>
          <p:nvPr/>
        </p:nvSpPr>
        <p:spPr>
          <a:xfrm>
            <a:off x="262558" y="5464019"/>
            <a:ext cx="11102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+mj-lt"/>
              </a:rPr>
              <a:t>48 Optimized Clusters Created from Menu Item Description.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+mj-lt"/>
              </a:rPr>
              <a:t>New Column Created Called ‘Category’.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33988-C5D3-A4AA-95F8-C1193A3227A9}"/>
              </a:ext>
            </a:extLst>
          </p:cNvPr>
          <p:cNvSpPr txBox="1"/>
          <p:nvPr/>
        </p:nvSpPr>
        <p:spPr>
          <a:xfrm>
            <a:off x="5888918" y="1773610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Hawaiian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E836A-DABA-1030-7CFC-E32167AAF394}"/>
              </a:ext>
            </a:extLst>
          </p:cNvPr>
          <p:cNvSpPr txBox="1"/>
          <p:nvPr/>
        </p:nvSpPr>
        <p:spPr>
          <a:xfrm>
            <a:off x="6311230" y="4470425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BBQ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D7370-5F35-E013-5DCC-4B3C076DD9D5}"/>
              </a:ext>
            </a:extLst>
          </p:cNvPr>
          <p:cNvSpPr txBox="1"/>
          <p:nvPr/>
        </p:nvSpPr>
        <p:spPr>
          <a:xfrm>
            <a:off x="4613860" y="1995974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Greek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18F93-A4CD-83D2-6472-89D8A22991FD}"/>
              </a:ext>
            </a:extLst>
          </p:cNvPr>
          <p:cNvSpPr txBox="1"/>
          <p:nvPr/>
        </p:nvSpPr>
        <p:spPr>
          <a:xfrm>
            <a:off x="7679382" y="3258774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Sicilian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C1FF1-49D6-F44C-BA3A-9B4C56E1D16D}"/>
              </a:ext>
            </a:extLst>
          </p:cNvPr>
          <p:cNvSpPr txBox="1"/>
          <p:nvPr/>
        </p:nvSpPr>
        <p:spPr>
          <a:xfrm>
            <a:off x="8409199" y="3258774"/>
            <a:ext cx="150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Meat </a:t>
            </a:r>
          </a:p>
          <a:p>
            <a:r>
              <a:rPr lang="en-US" sz="1400" b="1" dirty="0"/>
              <a:t>Lovers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F6588-E468-B08A-BC16-A29752B1E637}"/>
              </a:ext>
            </a:extLst>
          </p:cNvPr>
          <p:cNvSpPr txBox="1"/>
          <p:nvPr/>
        </p:nvSpPr>
        <p:spPr>
          <a:xfrm>
            <a:off x="4655046" y="3933850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Mini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07F8C-2AE8-1A73-3122-EC40BBE60960}"/>
              </a:ext>
            </a:extLst>
          </p:cNvPr>
          <p:cNvSpPr txBox="1"/>
          <p:nvPr/>
        </p:nvSpPr>
        <p:spPr>
          <a:xfrm>
            <a:off x="3903830" y="2252271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Taco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79CDA-CF49-F64D-32C9-DC5865DE1096}"/>
              </a:ext>
            </a:extLst>
          </p:cNvPr>
          <p:cNvSpPr txBox="1"/>
          <p:nvPr/>
        </p:nvSpPr>
        <p:spPr>
          <a:xfrm>
            <a:off x="6846423" y="1995973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1103701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12647</TotalTime>
  <Words>263</Words>
  <Application>Microsoft Office PowerPoint</Application>
  <PresentationFormat>Custom</PresentationFormat>
  <Paragraphs>47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Noto Sans</vt:lpstr>
      <vt:lpstr>굴림체</vt:lpstr>
      <vt:lpstr>맑은 고딕</vt:lpstr>
      <vt:lpstr>Calibri Light</vt:lpstr>
      <vt:lpstr>Office 테마</vt:lpstr>
      <vt:lpstr>Colorado Pizza Project</vt:lpstr>
      <vt:lpstr>Problem Statement</vt:lpstr>
      <vt:lpstr>PowerPoint Presentation</vt:lpstr>
      <vt:lpstr>PowerPoint Presentation</vt:lpstr>
      <vt:lpstr>Location</vt:lpstr>
      <vt:lpstr>CO Favorites</vt:lpstr>
      <vt:lpstr>CO Town Favorites</vt:lpstr>
      <vt:lpstr>Pizza Topping Correlations by US Town</vt:lpstr>
      <vt:lpstr>Feature Engineering</vt:lpstr>
      <vt:lpstr>Feature Engineering and Processing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Joshua J. Hiatt</cp:lastModifiedBy>
  <cp:revision>2</cp:revision>
  <dcterms:created xsi:type="dcterms:W3CDTF">2010-02-01T08:03:16Z</dcterms:created>
  <dcterms:modified xsi:type="dcterms:W3CDTF">2024-01-23T11:54:16Z</dcterms:modified>
  <cp:category>www.slidemembers.com</cp:category>
</cp:coreProperties>
</file>